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Caveat"/>
      <p:regular r:id="rId16"/>
      <p:bold r:id="rId17"/>
    </p:embeddedFont>
    <p:embeddedFont>
      <p:font typeface="Amatic SC"/>
      <p:regular r:id="rId18"/>
      <p:bold r:id="rId19"/>
    </p:embeddedFont>
    <p:embeddedFont>
      <p:font typeface="Source Code Pro"/>
      <p:regular r:id="rId20"/>
      <p:bold r:id="rId21"/>
      <p:italic r:id="rId22"/>
      <p:boldItalic r:id="rId23"/>
    </p:embeddedFont>
    <p:embeddedFont>
      <p:font typeface="Caveat SemiBold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regular.fntdata"/><Relationship Id="rId22" Type="http://schemas.openxmlformats.org/officeDocument/2006/relationships/font" Target="fonts/SourceCodePro-italic.fntdata"/><Relationship Id="rId21" Type="http://schemas.openxmlformats.org/officeDocument/2006/relationships/font" Target="fonts/SourceCodePro-bold.fntdata"/><Relationship Id="rId24" Type="http://schemas.openxmlformats.org/officeDocument/2006/relationships/font" Target="fonts/CaveatSemiBold-regular.fntdata"/><Relationship Id="rId23" Type="http://schemas.openxmlformats.org/officeDocument/2006/relationships/font" Target="fonts/SourceCodePr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CaveatSemi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Caveat-bold.fntdata"/><Relationship Id="rId16" Type="http://schemas.openxmlformats.org/officeDocument/2006/relationships/font" Target="fonts/Caveat-regular.fntdata"/><Relationship Id="rId19" Type="http://schemas.openxmlformats.org/officeDocument/2006/relationships/font" Target="fonts/AmaticSC-bold.fntdata"/><Relationship Id="rId18" Type="http://schemas.openxmlformats.org/officeDocument/2006/relationships/font" Target="fonts/AmaticSC-regular.fntdata"/></Relationships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5bc45bcba7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5bc45bcba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56e92cd018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56e92cd018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56e92cd018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56e92cd018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f09e82f2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f09e82f2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56e92cd018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56e92cd018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5c7f13992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5c7f13992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56e92cd018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56e92cd018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5a4976becf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5a4976becf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5a4976bec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5a4976bec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Relationship Id="rId6" Type="http://schemas.openxmlformats.org/officeDocument/2006/relationships/image" Target="../media/image4.png"/><Relationship Id="rId7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12.png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B26B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419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0"/>
              <a:t>LES ROBOTS</a:t>
            </a:r>
            <a:endParaRPr sz="9000"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67775"/>
            <a:ext cx="1796332" cy="82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3347" y="1619574"/>
            <a:ext cx="2920650" cy="3583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873" y="140350"/>
            <a:ext cx="1571700" cy="100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7347675" y="0"/>
            <a:ext cx="1796325" cy="179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9875" y="3679575"/>
            <a:ext cx="2786475" cy="14639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 txBox="1"/>
          <p:nvPr/>
        </p:nvSpPr>
        <p:spPr>
          <a:xfrm>
            <a:off x="6052350" y="199750"/>
            <a:ext cx="1088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Caveat SemiBold"/>
                <a:ea typeface="Caveat SemiBold"/>
                <a:cs typeface="Caveat SemiBold"/>
                <a:sym typeface="Caveat SemiBold"/>
              </a:rPr>
              <a:t>Thymio</a:t>
            </a:r>
            <a:endParaRPr sz="2000">
              <a:latin typeface="Caveat SemiBold"/>
              <a:ea typeface="Caveat SemiBold"/>
              <a:cs typeface="Caveat SemiBold"/>
              <a:sym typeface="Caveat SemiBold"/>
            </a:endParaRPr>
          </a:p>
        </p:txBody>
      </p:sp>
      <p:sp>
        <p:nvSpPr>
          <p:cNvPr id="63" name="Google Shape;63;p13"/>
          <p:cNvSpPr txBox="1"/>
          <p:nvPr/>
        </p:nvSpPr>
        <p:spPr>
          <a:xfrm>
            <a:off x="3235900" y="3408300"/>
            <a:ext cx="1088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Caveat SemiBold"/>
                <a:ea typeface="Caveat SemiBold"/>
                <a:cs typeface="Caveat SemiBold"/>
                <a:sym typeface="Caveat SemiBold"/>
              </a:rPr>
              <a:t>Spot</a:t>
            </a:r>
            <a:endParaRPr sz="2000">
              <a:latin typeface="Caveat SemiBold"/>
              <a:ea typeface="Caveat SemiBold"/>
              <a:cs typeface="Caveat SemiBold"/>
              <a:sym typeface="Caveat SemiBold"/>
            </a:endParaRPr>
          </a:p>
        </p:txBody>
      </p:sp>
      <p:sp>
        <p:nvSpPr>
          <p:cNvPr id="64" name="Google Shape;64;p13"/>
          <p:cNvSpPr txBox="1"/>
          <p:nvPr/>
        </p:nvSpPr>
        <p:spPr>
          <a:xfrm>
            <a:off x="5648050" y="4165238"/>
            <a:ext cx="1088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Caveat SemiBold"/>
                <a:ea typeface="Caveat SemiBold"/>
                <a:cs typeface="Caveat SemiBold"/>
                <a:sym typeface="Caveat SemiBold"/>
              </a:rPr>
              <a:t>Nao</a:t>
            </a:r>
            <a:endParaRPr sz="2000">
              <a:latin typeface="Caveat SemiBold"/>
              <a:ea typeface="Caveat SemiBold"/>
              <a:cs typeface="Caveat SemiBold"/>
              <a:sym typeface="Caveat SemiBold"/>
            </a:endParaRPr>
          </a:p>
        </p:txBody>
      </p:sp>
      <p:sp>
        <p:nvSpPr>
          <p:cNvPr id="65" name="Google Shape;65;p13"/>
          <p:cNvSpPr/>
          <p:nvPr/>
        </p:nvSpPr>
        <p:spPr>
          <a:xfrm>
            <a:off x="6501775" y="679150"/>
            <a:ext cx="848898" cy="329575"/>
          </a:xfrm>
          <a:custGeom>
            <a:rect b="b" l="l" r="r" t="t"/>
            <a:pathLst>
              <a:path extrusionOk="0" h="13183" w="23970">
                <a:moveTo>
                  <a:pt x="0" y="0"/>
                </a:moveTo>
                <a:cubicBezTo>
                  <a:pt x="3387" y="8466"/>
                  <a:pt x="14851" y="13183"/>
                  <a:pt x="23970" y="1318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6" name="Google Shape;66;p13"/>
          <p:cNvSpPr/>
          <p:nvPr/>
        </p:nvSpPr>
        <p:spPr>
          <a:xfrm rot="-4399637">
            <a:off x="2725351" y="3896134"/>
            <a:ext cx="731454" cy="667098"/>
          </a:xfrm>
          <a:custGeom>
            <a:rect b="b" l="l" r="r" t="t"/>
            <a:pathLst>
              <a:path extrusionOk="0" h="13183" w="23970">
                <a:moveTo>
                  <a:pt x="0" y="0"/>
                </a:moveTo>
                <a:cubicBezTo>
                  <a:pt x="3387" y="8466"/>
                  <a:pt x="14851" y="13183"/>
                  <a:pt x="23970" y="1318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7" name="Google Shape;67;p13"/>
          <p:cNvSpPr/>
          <p:nvPr/>
        </p:nvSpPr>
        <p:spPr>
          <a:xfrm rot="5696689">
            <a:off x="6135456" y="3573862"/>
            <a:ext cx="572858" cy="712292"/>
          </a:xfrm>
          <a:custGeom>
            <a:rect b="b" l="l" r="r" t="t"/>
            <a:pathLst>
              <a:path extrusionOk="0" h="13183" w="23970">
                <a:moveTo>
                  <a:pt x="0" y="0"/>
                </a:moveTo>
                <a:cubicBezTo>
                  <a:pt x="3387" y="8466"/>
                  <a:pt x="14851" y="13183"/>
                  <a:pt x="23970" y="1318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allons tester tibo !</a:t>
            </a:r>
            <a:endParaRPr/>
          </a:p>
        </p:txBody>
      </p:sp>
      <p:pic>
        <p:nvPicPr>
          <p:cNvPr id="161" name="Google Shape;161;p22"/>
          <p:cNvPicPr preferRelativeResize="0"/>
          <p:nvPr/>
        </p:nvPicPr>
        <p:blipFill rotWithShape="1">
          <a:blip r:embed="rId3">
            <a:alphaModFix/>
          </a:blip>
          <a:srcRect b="10102" l="21490" r="15449" t="10285"/>
          <a:stretch/>
        </p:blipFill>
        <p:spPr>
          <a:xfrm>
            <a:off x="2852850" y="1093849"/>
            <a:ext cx="3850701" cy="3646176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2"/>
          <p:cNvSpPr/>
          <p:nvPr/>
        </p:nvSpPr>
        <p:spPr>
          <a:xfrm>
            <a:off x="229400" y="1650375"/>
            <a:ext cx="2497500" cy="1260000"/>
          </a:xfrm>
          <a:prstGeom prst="wedgeEllipseCallout">
            <a:avLst>
              <a:gd fmla="val 100904" name="adj1"/>
              <a:gd fmla="val -31815" name="adj2"/>
            </a:avLst>
          </a:prstGeom>
          <a:solidFill>
            <a:srgbClr val="C9DAF8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/>
              <a:t>C’est parti ! </a:t>
            </a:r>
            <a:endParaRPr b="1" sz="2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292850"/>
            <a:ext cx="8520600" cy="10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5980"/>
              <a:t>TIBO ! </a:t>
            </a:r>
            <a:endParaRPr sz="5980"/>
          </a:p>
        </p:txBody>
      </p:sp>
      <p:pic>
        <p:nvPicPr>
          <p:cNvPr id="73" name="Google Shape;73;p14"/>
          <p:cNvPicPr preferRelativeResize="0"/>
          <p:nvPr/>
        </p:nvPicPr>
        <p:blipFill rotWithShape="1">
          <a:blip r:embed="rId3">
            <a:alphaModFix/>
          </a:blip>
          <a:srcRect b="10102" l="21490" r="15449" t="10285"/>
          <a:stretch/>
        </p:blipFill>
        <p:spPr>
          <a:xfrm>
            <a:off x="2646650" y="1338349"/>
            <a:ext cx="3850701" cy="3646176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/>
        </p:nvSpPr>
        <p:spPr>
          <a:xfrm>
            <a:off x="6791425" y="3255900"/>
            <a:ext cx="1088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Caveat SemiBold"/>
                <a:ea typeface="Caveat SemiBold"/>
                <a:cs typeface="Caveat SemiBold"/>
                <a:sym typeface="Caveat SemiBold"/>
              </a:rPr>
              <a:t>Des roues</a:t>
            </a:r>
            <a:endParaRPr sz="2000">
              <a:latin typeface="Caveat SemiBold"/>
              <a:ea typeface="Caveat SemiBold"/>
              <a:cs typeface="Caveat SemiBold"/>
              <a:sym typeface="Caveat SemiBold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936875" y="2431925"/>
            <a:ext cx="1415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Caveat SemiBold"/>
                <a:ea typeface="Caveat SemiBold"/>
                <a:cs typeface="Caveat SemiBold"/>
                <a:sym typeface="Caveat SemiBold"/>
              </a:rPr>
              <a:t>Une bouche</a:t>
            </a:r>
            <a:endParaRPr sz="2000">
              <a:latin typeface="Caveat SemiBold"/>
              <a:ea typeface="Caveat SemiBold"/>
              <a:cs typeface="Caveat SemiBold"/>
              <a:sym typeface="Caveat SemiBold"/>
            </a:endParaRPr>
          </a:p>
        </p:txBody>
      </p:sp>
      <p:sp>
        <p:nvSpPr>
          <p:cNvPr id="76" name="Google Shape;76;p14"/>
          <p:cNvSpPr txBox="1"/>
          <p:nvPr/>
        </p:nvSpPr>
        <p:spPr>
          <a:xfrm>
            <a:off x="1283550" y="845750"/>
            <a:ext cx="1088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Caveat SemiBold"/>
                <a:ea typeface="Caveat SemiBold"/>
                <a:cs typeface="Caveat SemiBold"/>
                <a:sym typeface="Caveat SemiBold"/>
              </a:rPr>
              <a:t>Des yeux</a:t>
            </a:r>
            <a:endParaRPr sz="2000">
              <a:latin typeface="Caveat SemiBold"/>
              <a:ea typeface="Caveat SemiBold"/>
              <a:cs typeface="Caveat SemiBold"/>
              <a:sym typeface="Caveat SemiBold"/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6820375" y="1168225"/>
            <a:ext cx="1335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Caveat SemiBold"/>
                <a:ea typeface="Caveat SemiBold"/>
                <a:cs typeface="Caveat SemiBold"/>
                <a:sym typeface="Caveat SemiBold"/>
              </a:rPr>
              <a:t>Plein de fils</a:t>
            </a:r>
            <a:endParaRPr sz="2000">
              <a:latin typeface="Caveat SemiBold"/>
              <a:ea typeface="Caveat SemiBold"/>
              <a:cs typeface="Caveat SemiBold"/>
              <a:sym typeface="Caveat SemiBold"/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1176550" y="3598700"/>
            <a:ext cx="1415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Caveat SemiBold"/>
                <a:ea typeface="Caveat SemiBold"/>
                <a:cs typeface="Caveat SemiBold"/>
                <a:sym typeface="Caveat SemiBold"/>
              </a:rPr>
              <a:t>Des lumières</a:t>
            </a:r>
            <a:endParaRPr sz="2000">
              <a:latin typeface="Caveat SemiBold"/>
              <a:ea typeface="Caveat SemiBold"/>
              <a:cs typeface="Caveat SemiBold"/>
              <a:sym typeface="Caveat SemiBold"/>
            </a:endParaRPr>
          </a:p>
        </p:txBody>
      </p:sp>
      <p:sp>
        <p:nvSpPr>
          <p:cNvPr id="79" name="Google Shape;79;p14"/>
          <p:cNvSpPr/>
          <p:nvPr/>
        </p:nvSpPr>
        <p:spPr>
          <a:xfrm rot="5559540">
            <a:off x="1748765" y="2566670"/>
            <a:ext cx="1096670" cy="1008861"/>
          </a:xfrm>
          <a:custGeom>
            <a:rect b="b" l="l" r="r" t="t"/>
            <a:pathLst>
              <a:path extrusionOk="0" h="13183" w="23970">
                <a:moveTo>
                  <a:pt x="0" y="0"/>
                </a:moveTo>
                <a:cubicBezTo>
                  <a:pt x="3387" y="8466"/>
                  <a:pt x="14851" y="13183"/>
                  <a:pt x="23970" y="1318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0" name="Google Shape;80;p14"/>
          <p:cNvSpPr/>
          <p:nvPr/>
        </p:nvSpPr>
        <p:spPr>
          <a:xfrm rot="8706354">
            <a:off x="1728620" y="2033074"/>
            <a:ext cx="1496498" cy="508019"/>
          </a:xfrm>
          <a:custGeom>
            <a:rect b="b" l="l" r="r" t="t"/>
            <a:pathLst>
              <a:path extrusionOk="0" h="13183" w="23970">
                <a:moveTo>
                  <a:pt x="0" y="0"/>
                </a:moveTo>
                <a:cubicBezTo>
                  <a:pt x="3387" y="8466"/>
                  <a:pt x="14851" y="13183"/>
                  <a:pt x="23970" y="1318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1" name="Google Shape;81;p14"/>
          <p:cNvSpPr/>
          <p:nvPr/>
        </p:nvSpPr>
        <p:spPr>
          <a:xfrm rot="-5196663">
            <a:off x="6319894" y="959773"/>
            <a:ext cx="403461" cy="1721808"/>
          </a:xfrm>
          <a:custGeom>
            <a:rect b="b" l="l" r="r" t="t"/>
            <a:pathLst>
              <a:path extrusionOk="0" h="13183" w="23970">
                <a:moveTo>
                  <a:pt x="0" y="0"/>
                </a:moveTo>
                <a:cubicBezTo>
                  <a:pt x="3387" y="8466"/>
                  <a:pt x="14851" y="13183"/>
                  <a:pt x="23970" y="1318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2" name="Google Shape;82;p14"/>
          <p:cNvSpPr/>
          <p:nvPr/>
        </p:nvSpPr>
        <p:spPr>
          <a:xfrm rot="-5608912">
            <a:off x="6385218" y="3074259"/>
            <a:ext cx="380867" cy="1614279"/>
          </a:xfrm>
          <a:custGeom>
            <a:rect b="b" l="l" r="r" t="t"/>
            <a:pathLst>
              <a:path extrusionOk="0" h="13183" w="23970">
                <a:moveTo>
                  <a:pt x="0" y="0"/>
                </a:moveTo>
                <a:cubicBezTo>
                  <a:pt x="3387" y="8466"/>
                  <a:pt x="14851" y="13183"/>
                  <a:pt x="23970" y="1318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3" name="Google Shape;83;p14"/>
          <p:cNvSpPr/>
          <p:nvPr/>
        </p:nvSpPr>
        <p:spPr>
          <a:xfrm>
            <a:off x="1743350" y="1428175"/>
            <a:ext cx="1612402" cy="329575"/>
          </a:xfrm>
          <a:custGeom>
            <a:rect b="b" l="l" r="r" t="t"/>
            <a:pathLst>
              <a:path extrusionOk="0" h="13183" w="23970">
                <a:moveTo>
                  <a:pt x="0" y="0"/>
                </a:moveTo>
                <a:cubicBezTo>
                  <a:pt x="3387" y="8466"/>
                  <a:pt x="14851" y="13183"/>
                  <a:pt x="23970" y="1318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4" name="Google Shape;84;p14"/>
          <p:cNvSpPr/>
          <p:nvPr/>
        </p:nvSpPr>
        <p:spPr>
          <a:xfrm rot="-5891346">
            <a:off x="5873316" y="1377843"/>
            <a:ext cx="1201523" cy="2054281"/>
          </a:xfrm>
          <a:custGeom>
            <a:rect b="b" l="l" r="r" t="t"/>
            <a:pathLst>
              <a:path extrusionOk="0" h="13183" w="23970">
                <a:moveTo>
                  <a:pt x="0" y="0"/>
                </a:moveTo>
                <a:cubicBezTo>
                  <a:pt x="3387" y="8466"/>
                  <a:pt x="14851" y="13183"/>
                  <a:pt x="23970" y="1318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5" name="Google Shape;85;p14"/>
          <p:cNvSpPr txBox="1"/>
          <p:nvPr/>
        </p:nvSpPr>
        <p:spPr>
          <a:xfrm>
            <a:off x="6741475" y="4404425"/>
            <a:ext cx="22044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300">
                <a:latin typeface="Caveat"/>
                <a:ea typeface="Caveat"/>
                <a:cs typeface="Caveat"/>
                <a:sym typeface="Caveat"/>
              </a:rPr>
              <a:t>Il a 1 </a:t>
            </a:r>
            <a:r>
              <a:rPr b="1" lang="fr" sz="3300">
                <a:latin typeface="Caveat"/>
                <a:ea typeface="Caveat"/>
                <a:cs typeface="Caveat"/>
                <a:sym typeface="Caveat"/>
              </a:rPr>
              <a:t>an</a:t>
            </a:r>
            <a:r>
              <a:rPr b="1" lang="fr" sz="3300">
                <a:latin typeface="Caveat"/>
                <a:ea typeface="Caveat"/>
                <a:cs typeface="Caveat"/>
                <a:sym typeface="Caveat"/>
              </a:rPr>
              <a:t> !</a:t>
            </a:r>
            <a:endParaRPr b="1" sz="3300"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Comment il voit ?</a:t>
            </a:r>
            <a:endParaRPr/>
          </a:p>
        </p:txBody>
      </p:sp>
      <p:sp>
        <p:nvSpPr>
          <p:cNvPr id="91" name="Google Shape;91;p15"/>
          <p:cNvSpPr txBox="1"/>
          <p:nvPr>
            <p:ph idx="1" type="body"/>
          </p:nvPr>
        </p:nvSpPr>
        <p:spPr>
          <a:xfrm>
            <a:off x="311700" y="989950"/>
            <a:ext cx="8520600" cy="38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Il émet un son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On n’entend pas le son au moment où il est produit ! (340 m/s)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Devant un obstacle, le son “tape” et change de direction (écho)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3725" y="758325"/>
            <a:ext cx="1064424" cy="125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95721" y="3251221"/>
            <a:ext cx="3552575" cy="147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Comment il voit ?</a:t>
            </a:r>
            <a:endParaRPr/>
          </a:p>
        </p:txBody>
      </p:sp>
      <p:sp>
        <p:nvSpPr>
          <p:cNvPr id="99" name="Google Shape;99;p16"/>
          <p:cNvSpPr txBox="1"/>
          <p:nvPr>
            <p:ph idx="1" type="body"/>
          </p:nvPr>
        </p:nvSpPr>
        <p:spPr>
          <a:xfrm>
            <a:off x="311700" y="989950"/>
            <a:ext cx="8520600" cy="38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On n’entend pas tous les sons !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Certains sont trop aigus pour les humains (ultrasons)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Mais audibles par</a:t>
            </a:r>
            <a:r>
              <a:rPr lang="fr"/>
              <a:t> les chauves-souris</a:t>
            </a:r>
            <a:r>
              <a:rPr lang="fr"/>
              <a:t> et… TIBO 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TIBO envoie des ultrasons et attend qu’ils reviennent pour calculer la distance entre lui et les obstacles 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1650" y="2028600"/>
            <a:ext cx="3560925" cy="160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Comment il se déplace ?</a:t>
            </a:r>
            <a:endParaRPr/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Comment fait-on pour marcher droit 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Pour avancer, on avance ses deux jambes l’une après l’autre !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TIBO avance ses deux roues !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Comment fait-on pour tourner 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Une seule jambe avance !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TIBO tourne une seule de ses </a:t>
            </a:r>
            <a:r>
              <a:rPr lang="fr"/>
              <a:t>roues 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30900" y="147475"/>
            <a:ext cx="938875" cy="135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422"/>
              <a:t>Activités</a:t>
            </a:r>
            <a:endParaRPr sz="4422"/>
          </a:p>
        </p:txBody>
      </p:sp>
      <p:pic>
        <p:nvPicPr>
          <p:cNvPr id="113" name="Google Shape;113;p18"/>
          <p:cNvPicPr preferRelativeResize="0"/>
          <p:nvPr/>
        </p:nvPicPr>
        <p:blipFill rotWithShape="1">
          <a:blip r:embed="rId3">
            <a:alphaModFix/>
          </a:blip>
          <a:srcRect b="10102" l="21490" r="15449" t="10285"/>
          <a:stretch/>
        </p:blipFill>
        <p:spPr>
          <a:xfrm>
            <a:off x="3751725" y="1093849"/>
            <a:ext cx="3850701" cy="3646176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/>
          <p:nvPr/>
        </p:nvSpPr>
        <p:spPr>
          <a:xfrm>
            <a:off x="1128275" y="1650375"/>
            <a:ext cx="2497500" cy="1260000"/>
          </a:xfrm>
          <a:prstGeom prst="wedgeEllipseCallout">
            <a:avLst>
              <a:gd fmla="val 100904" name="adj1"/>
              <a:gd fmla="val -31815" name="adj2"/>
            </a:avLst>
          </a:prstGeom>
          <a:solidFill>
            <a:srgbClr val="C9DAF8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/>
              <a:t>C’est parti ! </a:t>
            </a:r>
            <a:endParaRPr b="1" sz="2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311700" y="3690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Pourquoi autant de câbles ?</a:t>
            </a:r>
            <a:endParaRPr/>
          </a:p>
        </p:txBody>
      </p:sp>
      <p:pic>
        <p:nvPicPr>
          <p:cNvPr id="120" name="Google Shape;1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5087450" y="1398650"/>
            <a:ext cx="3744851" cy="3744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1" name="Google Shape;121;p19"/>
          <p:cNvCxnSpPr/>
          <p:nvPr/>
        </p:nvCxnSpPr>
        <p:spPr>
          <a:xfrm rot="10800000">
            <a:off x="4114725" y="3266125"/>
            <a:ext cx="1398300" cy="990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22" name="Google Shape;122;p19"/>
          <p:cNvPicPr preferRelativeResize="0"/>
          <p:nvPr/>
        </p:nvPicPr>
        <p:blipFill rotWithShape="1">
          <a:blip r:embed="rId4">
            <a:alphaModFix/>
          </a:blip>
          <a:srcRect b="19105" l="7510" r="66016" t="20281"/>
          <a:stretch/>
        </p:blipFill>
        <p:spPr>
          <a:xfrm>
            <a:off x="726850" y="1093850"/>
            <a:ext cx="1333150" cy="161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9"/>
          <p:cNvPicPr preferRelativeResize="0"/>
          <p:nvPr/>
        </p:nvPicPr>
        <p:blipFill rotWithShape="1">
          <a:blip r:embed="rId4">
            <a:alphaModFix/>
          </a:blip>
          <a:srcRect b="20952" l="64954" r="6206" t="19675"/>
          <a:stretch/>
        </p:blipFill>
        <p:spPr>
          <a:xfrm>
            <a:off x="726850" y="3385725"/>
            <a:ext cx="1333150" cy="144783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4" name="Google Shape;124;p19"/>
          <p:cNvCxnSpPr/>
          <p:nvPr/>
        </p:nvCxnSpPr>
        <p:spPr>
          <a:xfrm rot="10800000">
            <a:off x="1338275" y="2806450"/>
            <a:ext cx="2017500" cy="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" name="Google Shape;125;p19"/>
          <p:cNvCxnSpPr/>
          <p:nvPr/>
        </p:nvCxnSpPr>
        <p:spPr>
          <a:xfrm rot="10800000">
            <a:off x="1450700" y="4943425"/>
            <a:ext cx="2017500" cy="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" name="Google Shape;126;p19"/>
          <p:cNvCxnSpPr/>
          <p:nvPr/>
        </p:nvCxnSpPr>
        <p:spPr>
          <a:xfrm flipH="1" rot="10800000">
            <a:off x="1338300" y="2536975"/>
            <a:ext cx="9900" cy="32940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Google Shape;127;p19"/>
          <p:cNvCxnSpPr/>
          <p:nvPr/>
        </p:nvCxnSpPr>
        <p:spPr>
          <a:xfrm flipH="1" rot="10800000">
            <a:off x="1388475" y="4668850"/>
            <a:ext cx="9900" cy="32940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Pourquoi autant de câbles ?</a:t>
            </a:r>
            <a:endParaRPr/>
          </a:p>
        </p:txBody>
      </p:sp>
      <p:pic>
        <p:nvPicPr>
          <p:cNvPr id="133" name="Google Shape;13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5087450" y="1398650"/>
            <a:ext cx="3744851" cy="3744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4" name="Google Shape;134;p20"/>
          <p:cNvCxnSpPr/>
          <p:nvPr/>
        </p:nvCxnSpPr>
        <p:spPr>
          <a:xfrm rot="10800000">
            <a:off x="4114725" y="3266125"/>
            <a:ext cx="1398300" cy="990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5" name="Google Shape;135;p20"/>
          <p:cNvPicPr preferRelativeResize="0"/>
          <p:nvPr/>
        </p:nvPicPr>
        <p:blipFill rotWithShape="1">
          <a:blip r:embed="rId4">
            <a:alphaModFix/>
          </a:blip>
          <a:srcRect b="19105" l="7510" r="66016" t="20281"/>
          <a:stretch/>
        </p:blipFill>
        <p:spPr>
          <a:xfrm>
            <a:off x="726850" y="1093850"/>
            <a:ext cx="1333150" cy="161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0"/>
          <p:cNvPicPr preferRelativeResize="0"/>
          <p:nvPr/>
        </p:nvPicPr>
        <p:blipFill rotWithShape="1">
          <a:blip r:embed="rId5">
            <a:alphaModFix/>
          </a:blip>
          <a:srcRect b="20952" l="64954" r="6206" t="19675"/>
          <a:stretch/>
        </p:blipFill>
        <p:spPr>
          <a:xfrm>
            <a:off x="726850" y="3385725"/>
            <a:ext cx="1333150" cy="144783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7" name="Google Shape;137;p20"/>
          <p:cNvCxnSpPr/>
          <p:nvPr/>
        </p:nvCxnSpPr>
        <p:spPr>
          <a:xfrm rot="10800000">
            <a:off x="1338275" y="2806450"/>
            <a:ext cx="2017500" cy="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20"/>
          <p:cNvCxnSpPr/>
          <p:nvPr/>
        </p:nvCxnSpPr>
        <p:spPr>
          <a:xfrm rot="10800000">
            <a:off x="1450700" y="4943425"/>
            <a:ext cx="2017500" cy="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" name="Google Shape;139;p20"/>
          <p:cNvCxnSpPr/>
          <p:nvPr/>
        </p:nvCxnSpPr>
        <p:spPr>
          <a:xfrm flipH="1" rot="10800000">
            <a:off x="1338300" y="2536975"/>
            <a:ext cx="9900" cy="32940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" name="Google Shape;140;p20"/>
          <p:cNvCxnSpPr/>
          <p:nvPr/>
        </p:nvCxnSpPr>
        <p:spPr>
          <a:xfrm flipH="1" rot="10800000">
            <a:off x="1388475" y="4668850"/>
            <a:ext cx="9900" cy="32940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" name="Google Shape;141;p20"/>
          <p:cNvCxnSpPr/>
          <p:nvPr/>
        </p:nvCxnSpPr>
        <p:spPr>
          <a:xfrm rot="10800000">
            <a:off x="3234175" y="2796500"/>
            <a:ext cx="970500" cy="4494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Pourquoi autant de câbles ?</a:t>
            </a:r>
            <a:endParaRPr/>
          </a:p>
        </p:txBody>
      </p:sp>
      <p:pic>
        <p:nvPicPr>
          <p:cNvPr id="147" name="Google Shape;14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5087450" y="1398650"/>
            <a:ext cx="3744851" cy="3744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8" name="Google Shape;148;p21"/>
          <p:cNvCxnSpPr/>
          <p:nvPr/>
        </p:nvCxnSpPr>
        <p:spPr>
          <a:xfrm rot="10800000">
            <a:off x="4114725" y="3266125"/>
            <a:ext cx="1398300" cy="990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49" name="Google Shape;149;p21"/>
          <p:cNvPicPr preferRelativeResize="0"/>
          <p:nvPr/>
        </p:nvPicPr>
        <p:blipFill rotWithShape="1">
          <a:blip r:embed="rId4">
            <a:alphaModFix/>
          </a:blip>
          <a:srcRect b="19105" l="7510" r="66016" t="20281"/>
          <a:stretch/>
        </p:blipFill>
        <p:spPr>
          <a:xfrm>
            <a:off x="726850" y="1093850"/>
            <a:ext cx="1333150" cy="161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1"/>
          <p:cNvPicPr preferRelativeResize="0"/>
          <p:nvPr/>
        </p:nvPicPr>
        <p:blipFill rotWithShape="1">
          <a:blip r:embed="rId5">
            <a:alphaModFix/>
          </a:blip>
          <a:srcRect b="20952" l="64954" r="6206" t="19675"/>
          <a:stretch/>
        </p:blipFill>
        <p:spPr>
          <a:xfrm>
            <a:off x="726850" y="3385725"/>
            <a:ext cx="1333150" cy="144783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1" name="Google Shape;151;p21"/>
          <p:cNvCxnSpPr/>
          <p:nvPr/>
        </p:nvCxnSpPr>
        <p:spPr>
          <a:xfrm rot="10800000">
            <a:off x="1338275" y="2806450"/>
            <a:ext cx="2017500" cy="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21"/>
          <p:cNvCxnSpPr/>
          <p:nvPr/>
        </p:nvCxnSpPr>
        <p:spPr>
          <a:xfrm rot="10800000">
            <a:off x="1450700" y="4943425"/>
            <a:ext cx="2017500" cy="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21"/>
          <p:cNvCxnSpPr/>
          <p:nvPr/>
        </p:nvCxnSpPr>
        <p:spPr>
          <a:xfrm flipH="1" rot="10800000">
            <a:off x="1338300" y="2536975"/>
            <a:ext cx="9900" cy="32940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21"/>
          <p:cNvCxnSpPr/>
          <p:nvPr/>
        </p:nvCxnSpPr>
        <p:spPr>
          <a:xfrm flipH="1" rot="10800000">
            <a:off x="1388475" y="4668850"/>
            <a:ext cx="9900" cy="32940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21"/>
          <p:cNvCxnSpPr/>
          <p:nvPr/>
        </p:nvCxnSpPr>
        <p:spPr>
          <a:xfrm flipH="1">
            <a:off x="3405775" y="3245900"/>
            <a:ext cx="798900" cy="16878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